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29" r:id="rId2"/>
    <p:sldId id="328" r:id="rId3"/>
  </p:sldIdLst>
  <p:sldSz cx="12192000" cy="6858000"/>
  <p:notesSz cx="7053263" cy="93091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05" autoAdjust="0"/>
  </p:normalViewPr>
  <p:slideViewPr>
    <p:cSldViewPr snapToGrid="0">
      <p:cViewPr varScale="1">
        <p:scale>
          <a:sx n="64" d="100"/>
          <a:sy n="64" d="100"/>
        </p:scale>
        <p:origin x="-9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A272D61-03BC-47D9-A72D-1A7293DC94BE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10302DC-6BF6-42BA-AC58-40E4542129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03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F97AD7-6F96-4BBC-9A63-8F02F592BB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8B2F085-078C-49A9-BDB1-6CDD426D2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153445-F5F4-4A92-B1CF-C22753FA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95CC7B-2F77-429A-904A-B7C7DA269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D852DC-9A7F-49A9-82B5-5A54AACE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738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42761C-2D09-4122-92A6-9DA020310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444805A-079B-4D0A-A8B1-7EC3107F0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60EA18-65D0-4D23-ADB6-FD3EF3D0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84915B-8A9E-4CE8-9DD9-ED9EA5130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08A0E3-3330-4CAB-92D3-55595E337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827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19FD02D-9E8C-4EAD-AD2A-AECF69DE5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90121DF-1EE3-430E-AC6D-845A317CA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C525CE-260D-411C-8C8F-53DF0916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B5FDB6-9362-42E5-9311-7329F29DD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530EFE-C039-48FD-A335-510B3BEF0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562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EE3B24-B225-4C22-9E17-33B4BB38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26749B-9A56-45B8-AA26-28A44B59E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B36F758-7B4D-4CC2-A887-5236AE7A3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D5A581-4DA5-4A9E-BBA6-122DD2374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E6E081-339A-4D49-BD91-A8EFE615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098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56C791-7737-43B9-8ACC-92F19F1FB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C651635-1E3E-4FA7-B423-714162428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902EE1C-62B9-4FE9-877C-DFFDD34C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2B096CB-5F00-4686-91AB-C30BCCE80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FA2AF3F-C61E-45E3-A7CB-4202C16D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959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5D9255-68B3-4E58-B164-9938FF145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C1E4467-7F62-4BCA-BA03-8339BED31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BCC06E0-CB75-4AAD-A567-AA2D5BAF9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60ED633-BF44-4C16-AE79-DE72287F5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EE16D3-C65C-407D-93F5-F51DE5C63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0DBB292-0D94-4891-825C-259F861E5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719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E8179A-4B1D-4556-9047-56457BD5B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97DF9E-0572-495E-9072-4BC2EA5CD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E2A1914-AC93-46D1-9584-0A670854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029CDDF-4C99-48A1-A030-33824B9A8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576822A-D56A-407B-9660-3A4E3A6B0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767CEB7-9D93-457E-B7DA-A768931D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BC07692-6169-4583-94D6-ED1AE0301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538B81C-7374-4839-8D82-4B7FF732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884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FF49E1-7AED-4E00-8499-A431ADD3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44F1AD6-AE5C-46FC-BBA7-823627959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4099843-06B8-4669-A8F9-DD534D16E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0D3CEA6-E20B-4C46-A610-F663BAAD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834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7607568-8BA1-4656-AC12-21B09BA1B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D2994D9-6705-459B-AE48-3ABCCB5E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B39DE50-E5D4-481E-8ADE-D88B8DE9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534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BE1887-5737-46C9-9CFC-A670F1B63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D14F90-FBFE-41DD-A5DA-53E62CE88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E57E3B8-BC84-4511-8282-B6CFE19FE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20B2AB6-23C2-49FB-B8BB-DB0CE30E2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C1E0C90-66E1-402A-A24A-885D48EA6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DFA75DD-D4B5-4E40-8129-A024294F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944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EBFC27-EB6A-4298-B3E2-734131FAA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83467EA-59C3-481B-93F3-122A272C94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EC8B0B2-C848-4AD8-AC90-0907AD9A6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7556BD4-82C8-421A-9789-457778B8E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82B71B4-B55A-40BD-9E7F-1D0AB97B1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BAC1C4A-A827-4CC1-84DF-92D167601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398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BBC6808-FAA7-4389-97F5-A7D164AA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E6C94A0-A49C-40F2-9F66-208FA371C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7D2AFE-438A-4E48-B13A-B8590D82CE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EABEB-F8EE-40FC-B538-63A0E40E4F7C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69AAC06-A94B-4BC3-9C8E-F64341AFC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8F8DAE-14F5-4280-8F49-712C212A2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5414-6921-4E73-8CA4-ACA2418963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551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Book Antiqua" panose="02040602050305030304" pitchFamily="18" charset="0"/>
              </a:rPr>
              <a:t>Salient Features of Hospitality </a:t>
            </a:r>
            <a:r>
              <a:rPr lang="en-US" sz="3200" b="1" dirty="0" smtClean="0">
                <a:latin typeface="Book Antiqua" panose="02040602050305030304" pitchFamily="18" charset="0"/>
              </a:rPr>
              <a:t>Criteria Engineering &amp; Health Show 18</a:t>
            </a:r>
            <a:r>
              <a:rPr lang="en-US" sz="3200" b="1" baseline="30000" dirty="0" smtClean="0">
                <a:latin typeface="Book Antiqua" panose="02040602050305030304" pitchFamily="18" charset="0"/>
              </a:rPr>
              <a:t>th</a:t>
            </a:r>
            <a:r>
              <a:rPr lang="en-US" sz="3200" b="1" dirty="0" smtClean="0">
                <a:latin typeface="Book Antiqua" panose="02040602050305030304" pitchFamily="18" charset="0"/>
              </a:rPr>
              <a:t> to 20</a:t>
            </a:r>
            <a:r>
              <a:rPr lang="en-US" sz="3200" b="1" baseline="30000" dirty="0" smtClean="0">
                <a:latin typeface="Book Antiqua" panose="02040602050305030304" pitchFamily="18" charset="0"/>
              </a:rPr>
              <a:t>th</a:t>
            </a:r>
            <a:r>
              <a:rPr lang="en-US" sz="3200" b="1" dirty="0" smtClean="0">
                <a:latin typeface="Book Antiqua" panose="02040602050305030304" pitchFamily="18" charset="0"/>
              </a:rPr>
              <a:t> </a:t>
            </a:r>
            <a:r>
              <a:rPr lang="en-US" sz="3200" b="1" dirty="0" smtClean="0">
                <a:latin typeface="Book Antiqua" panose="02040602050305030304" pitchFamily="18" charset="0"/>
              </a:rPr>
              <a:t>J</a:t>
            </a:r>
            <a:r>
              <a:rPr lang="en-US" sz="3200" b="1" dirty="0" smtClean="0">
                <a:latin typeface="Book Antiqua" panose="02040602050305030304" pitchFamily="18" charset="0"/>
              </a:rPr>
              <a:t>anuary, 2024 </a:t>
            </a:r>
            <a:endParaRPr lang="en-US" sz="3200" b="1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atin typeface="Book Antiqua" panose="02040602050305030304" pitchFamily="18" charset="0"/>
              </a:rPr>
              <a:t>4 categories of sponsorship by TDAP- Pakistan</a:t>
            </a:r>
          </a:p>
          <a:p>
            <a:pPr>
              <a:buNone/>
            </a:pPr>
            <a:endParaRPr lang="en-US" b="1" dirty="0" smtClean="0">
              <a:latin typeface="Book Antiqua" panose="02040602050305030304" pitchFamily="18" charset="0"/>
            </a:endParaRPr>
          </a:p>
          <a:p>
            <a:pPr lvl="1"/>
            <a:r>
              <a:rPr lang="en-US" b="1" dirty="0" smtClean="0">
                <a:latin typeface="Book Antiqua" panose="02040602050305030304" pitchFamily="18" charset="0"/>
              </a:rPr>
              <a:t>Category A</a:t>
            </a:r>
            <a:r>
              <a:rPr lang="en-US" dirty="0" smtClean="0">
                <a:latin typeface="Book Antiqua" panose="02040602050305030304" pitchFamily="18" charset="0"/>
              </a:rPr>
              <a:t>- Return Ticket (Economy Class)  and Accommodation (04 Nights)</a:t>
            </a:r>
          </a:p>
          <a:p>
            <a:pPr lvl="1"/>
            <a:r>
              <a:rPr lang="en-US" b="1" dirty="0" smtClean="0">
                <a:latin typeface="Book Antiqua" panose="02040602050305030304" pitchFamily="18" charset="0"/>
              </a:rPr>
              <a:t>Category B</a:t>
            </a:r>
            <a:r>
              <a:rPr lang="en-US" dirty="0" smtClean="0">
                <a:latin typeface="Book Antiqua" panose="02040602050305030304" pitchFamily="18" charset="0"/>
              </a:rPr>
              <a:t>- </a:t>
            </a:r>
            <a:r>
              <a:rPr lang="en-US" dirty="0" smtClean="0">
                <a:latin typeface="Book Antiqua" panose="02040602050305030304" pitchFamily="18" charset="0"/>
              </a:rPr>
              <a:t>50% of Return Ticket</a:t>
            </a:r>
            <a:r>
              <a:rPr lang="en-US" dirty="0" smtClean="0">
                <a:latin typeface="Book Antiqua" panose="02040602050305030304" pitchFamily="18" charset="0"/>
              </a:rPr>
              <a:t> </a:t>
            </a:r>
            <a:r>
              <a:rPr lang="en-US" dirty="0" smtClean="0">
                <a:latin typeface="Book Antiqua" panose="02040602050305030304" pitchFamily="18" charset="0"/>
              </a:rPr>
              <a:t>(Economy Class</a:t>
            </a:r>
            <a:r>
              <a:rPr lang="en-US" dirty="0" smtClean="0">
                <a:latin typeface="Book Antiqua" panose="02040602050305030304" pitchFamily="18" charset="0"/>
              </a:rPr>
              <a:t>) and Accommodation (04 Nights) </a:t>
            </a:r>
            <a:endParaRPr lang="en-US" dirty="0" smtClean="0">
              <a:latin typeface="Book Antiqua" panose="02040602050305030304" pitchFamily="18" charset="0"/>
            </a:endParaRPr>
          </a:p>
          <a:p>
            <a:pPr lvl="1">
              <a:buNone/>
            </a:pPr>
            <a:endParaRPr lang="en-US" dirty="0" smtClean="0">
              <a:latin typeface="Book Antiqua" panose="02040602050305030304" pitchFamily="18" charset="0"/>
            </a:endParaRPr>
          </a:p>
          <a:p>
            <a:pPr lvl="1"/>
            <a:r>
              <a:rPr lang="en-US" b="1" dirty="0" smtClean="0">
                <a:latin typeface="Book Antiqua" panose="02040602050305030304" pitchFamily="18" charset="0"/>
              </a:rPr>
              <a:t>Category C</a:t>
            </a:r>
            <a:r>
              <a:rPr lang="en-US" dirty="0" smtClean="0">
                <a:latin typeface="Book Antiqua" panose="02040602050305030304" pitchFamily="18" charset="0"/>
              </a:rPr>
              <a:t>- Accommodation for 4 nights</a:t>
            </a:r>
          </a:p>
          <a:p>
            <a:pPr lvl="1">
              <a:buNone/>
            </a:pPr>
            <a:endParaRPr lang="en-US" dirty="0" smtClean="0">
              <a:latin typeface="Book Antiqua" panose="02040602050305030304" pitchFamily="18" charset="0"/>
            </a:endParaRPr>
          </a:p>
          <a:p>
            <a:pPr lvl="1"/>
            <a:r>
              <a:rPr lang="en-US" b="1" dirty="0" smtClean="0">
                <a:latin typeface="Book Antiqua" panose="02040602050305030304" pitchFamily="18" charset="0"/>
              </a:rPr>
              <a:t>Category D</a:t>
            </a:r>
            <a:r>
              <a:rPr lang="en-US" dirty="0" smtClean="0">
                <a:latin typeface="Book Antiqua" panose="02040602050305030304" pitchFamily="18" charset="0"/>
              </a:rPr>
              <a:t>- Facilitation only</a:t>
            </a:r>
          </a:p>
        </p:txBody>
      </p:sp>
    </p:spTree>
    <p:extLst>
      <p:ext uri="{BB962C8B-B14F-4D97-AF65-F5344CB8AC3E}">
        <p14:creationId xmlns="" xmlns:p14="http://schemas.microsoft.com/office/powerpoint/2010/main" val="2973925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95421795"/>
              </p:ext>
            </p:extLst>
          </p:nvPr>
        </p:nvGraphicFramePr>
        <p:xfrm>
          <a:off x="109257" y="780599"/>
          <a:ext cx="12035446" cy="6040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4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451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3819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183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0337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3413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Category</a:t>
                      </a:r>
                      <a:endParaRPr lang="en-US" sz="20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effectLst/>
                          <a:latin typeface="Book Antiqua" panose="02040602050305030304" pitchFamily="18" charset="0"/>
                        </a:rPr>
                        <a:t>THAILAND</a:t>
                      </a:r>
                      <a:endParaRPr lang="en-US" sz="20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Book Antiqua" panose="02040602050305030304" pitchFamily="18" charset="0"/>
                        </a:rPr>
                        <a:t>Eligibility to claim Max. Airfare compensation by TDAP (Economy Class)</a:t>
                      </a:r>
                      <a:endParaRPr lang="en-US" sz="1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Book Antiqua" panose="02040602050305030304" pitchFamily="18" charset="0"/>
                        </a:rPr>
                        <a:t>Accommodation : Max 4 Nights</a:t>
                      </a:r>
                      <a:endParaRPr lang="en-US" sz="1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Book Antiqua" panose="02040602050305030304" pitchFamily="18" charset="0"/>
                        </a:rPr>
                        <a:t>Courtesies (Protocol/ Local Transport)</a:t>
                      </a:r>
                      <a:endParaRPr lang="en-US" sz="18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521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1-   Thai Buyers</a:t>
                      </a:r>
                      <a:r>
                        <a:rPr lang="en-US" sz="1600" b="1" u="none" strike="noStrike" baseline="0" dirty="0" smtClean="0">
                          <a:effectLst/>
                          <a:latin typeface="Book Antiqua" panose="02040602050305030304" pitchFamily="18" charset="0"/>
                        </a:rPr>
                        <a:t> /</a:t>
                      </a:r>
                      <a:r>
                        <a:rPr lang="en-US" sz="16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 Company, or 1 representative from First/Second tier Buying Houses </a:t>
                      </a:r>
                    </a:p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(Annual import value of min USD </a:t>
                      </a:r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1.5</a:t>
                      </a:r>
                      <a:r>
                        <a:rPr lang="en-US" sz="1600" b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Million)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2-   Head or any senior executive member nominated by the head of </a:t>
                      </a:r>
                      <a:r>
                        <a:rPr lang="en-US" sz="16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Association.</a:t>
                      </a:r>
                      <a:endParaRPr lang="en-US" sz="1600" b="1" u="none" strike="noStrike" dirty="0" smtClean="0"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 fontAlgn="ctr"/>
                      <a:endParaRPr lang="en-US" sz="1600" b="1" i="0" u="none" strike="noStrike" dirty="0" smtClean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 smtClean="0">
                          <a:effectLst/>
                          <a:latin typeface="Book Antiqua" panose="02040602050305030304" pitchFamily="18" charset="0"/>
                        </a:rPr>
                        <a:t>Yes</a:t>
                      </a:r>
                    </a:p>
                    <a:p>
                      <a:pPr algn="ctr" fontAlgn="ctr"/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 smtClean="0">
                          <a:effectLst/>
                          <a:latin typeface="Book Antiqua" panose="02040602050305030304" pitchFamily="18" charset="0"/>
                        </a:rPr>
                        <a:t>Yes</a:t>
                      </a:r>
                    </a:p>
                    <a:p>
                      <a:pPr algn="ctr" fontAlgn="b"/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 smtClean="0">
                          <a:effectLst/>
                          <a:latin typeface="Book Antiqua" panose="02040602050305030304" pitchFamily="18" charset="0"/>
                        </a:rPr>
                        <a:t>Yes</a:t>
                      </a:r>
                    </a:p>
                    <a:p>
                      <a:pPr algn="ctr" fontAlgn="ctr"/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16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B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Thai</a:t>
                      </a:r>
                      <a:r>
                        <a:rPr lang="en-US" sz="1600" b="1" u="none" strike="noStrike" baseline="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16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 Buyers/Company , or 1 representative from First/Second tier Buying Houses </a:t>
                      </a:r>
                    </a:p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(Annual import value of min USD </a:t>
                      </a:r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0.75</a:t>
                      </a:r>
                      <a:r>
                        <a:rPr lang="en-US" sz="1600" b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Million</a:t>
                      </a:r>
                      <a:endParaRPr lang="en-US" sz="1600" b="1" i="0" u="none" strike="noStrike" dirty="0" smtClean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effectLst/>
                          <a:latin typeface="Book Antiqua" panose="02040602050305030304" pitchFamily="18" charset="0"/>
                        </a:rPr>
                        <a:t>50%</a:t>
                      </a:r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Yes</a:t>
                      </a:r>
                      <a:r>
                        <a:rPr lang="en-US" sz="2400" b="1" u="none" strike="noStrike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Book Antiqua" panose="02040602050305030304" pitchFamily="18" charset="0"/>
                        </a:rPr>
                        <a:t>Yes</a:t>
                      </a:r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48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C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Book Antiqua" panose="02040602050305030304" pitchFamily="18" charset="0"/>
                        </a:rPr>
                        <a:t>Thai</a:t>
                      </a:r>
                      <a:r>
                        <a:rPr lang="en-US" sz="1600" u="none" strike="noStrike" baseline="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Book Antiqua" panose="02040602050305030304" pitchFamily="18" charset="0"/>
                        </a:rPr>
                        <a:t> Buyers/Company </a:t>
                      </a:r>
                      <a:r>
                        <a:rPr lang="en-US" sz="1600" u="none" strike="noStrike" dirty="0">
                          <a:effectLst/>
                          <a:latin typeface="Book Antiqua" panose="02040602050305030304" pitchFamily="18" charset="0"/>
                        </a:rPr>
                        <a:t>with annual import value </a:t>
                      </a:r>
                      <a:r>
                        <a:rPr lang="en-US" sz="1600" u="none" strike="noStrike" dirty="0" smtClean="0">
                          <a:effectLst/>
                          <a:latin typeface="Book Antiqua" panose="02040602050305030304" pitchFamily="18" charset="0"/>
                        </a:rPr>
                        <a:t>between </a:t>
                      </a:r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USD </a:t>
                      </a:r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0.3 </a:t>
                      </a:r>
                      <a:r>
                        <a:rPr lang="en-US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Million/annum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(1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representative per company)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-</a:t>
                      </a:r>
                      <a:r>
                        <a:rPr lang="en-US" sz="2400" b="1" u="none" strike="noStrike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Book Antiqua" panose="02040602050305030304" pitchFamily="18" charset="0"/>
                        </a:rPr>
                        <a:t>Yes</a:t>
                      </a:r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Book Antiqua" panose="02040602050305030304" pitchFamily="18" charset="0"/>
                        </a:rPr>
                        <a:t>Yes</a:t>
                      </a:r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01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D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  <a:latin typeface="Book Antiqua" panose="02040602050305030304" pitchFamily="18" charset="0"/>
                        </a:rPr>
                        <a:t>Self-Financed Buyers/not falling in Category A, B &amp; C</a:t>
                      </a:r>
                      <a:endParaRPr lang="en-US" sz="1600" b="0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Book Antiqua" panose="02040602050305030304" pitchFamily="18" charset="0"/>
                        </a:rPr>
                        <a:t>-</a:t>
                      </a:r>
                      <a:endParaRPr lang="en-US" sz="16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US" sz="16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Book Antiqua" panose="02040602050305030304" pitchFamily="18" charset="0"/>
                        </a:rPr>
                        <a:t>Yes</a:t>
                      </a:r>
                      <a:endParaRPr lang="en-US" sz="2400" b="1" i="0" u="none" strike="noStrike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6820" y="0"/>
            <a:ext cx="1200553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Book Antiqua" panose="02040602050305030304" pitchFamily="18" charset="0"/>
              </a:rPr>
              <a:t>HOSPITALITY CRITERIA</a:t>
            </a:r>
            <a:endParaRPr lang="en-US" sz="32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755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</TotalTime>
  <Words>192</Words>
  <Application>Microsoft Office PowerPoint</Application>
  <PresentationFormat>Custom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Salient Features of Hospitality Criteria Engineering &amp; Health Show 18th to 20th January, 2024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A.M</dc:creator>
  <cp:lastModifiedBy>HP PC</cp:lastModifiedBy>
  <cp:revision>76</cp:revision>
  <dcterms:modified xsi:type="dcterms:W3CDTF">2023-11-28T08:25:47Z</dcterms:modified>
</cp:coreProperties>
</file>